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1030" r:id="rId2"/>
    <p:sldId id="1106" r:id="rId3"/>
    <p:sldId id="1116" r:id="rId4"/>
    <p:sldId id="1110" r:id="rId5"/>
    <p:sldId id="1109" r:id="rId6"/>
    <p:sldId id="1113" r:id="rId7"/>
    <p:sldId id="1107" r:id="rId8"/>
    <p:sldId id="1115" r:id="rId9"/>
    <p:sldId id="1108" r:id="rId10"/>
    <p:sldId id="1111" r:id="rId11"/>
    <p:sldId id="1112" r:id="rId12"/>
    <p:sldId id="1114" r:id="rId13"/>
    <p:sldId id="1104" r:id="rId14"/>
    <p:sldId id="1102" r:id="rId15"/>
    <p:sldId id="1103" r:id="rId16"/>
    <p:sldId id="1105" r:id="rId17"/>
    <p:sldId id="1098" r:id="rId18"/>
    <p:sldId id="1099" r:id="rId19"/>
    <p:sldId id="1100" r:id="rId20"/>
    <p:sldId id="1101" r:id="rId21"/>
    <p:sldId id="1082" r:id="rId22"/>
    <p:sldId id="1087" r:id="rId23"/>
    <p:sldId id="1094" r:id="rId24"/>
    <p:sldId id="1081" r:id="rId25"/>
    <p:sldId id="1083" r:id="rId26"/>
    <p:sldId id="1095" r:id="rId27"/>
    <p:sldId id="1078" r:id="rId28"/>
    <p:sldId id="1084" r:id="rId29"/>
    <p:sldId id="1085" r:id="rId30"/>
    <p:sldId id="1086" r:id="rId31"/>
    <p:sldId id="1088" r:id="rId32"/>
    <p:sldId id="1089" r:id="rId33"/>
    <p:sldId id="1090" r:id="rId34"/>
    <p:sldId id="1091" r:id="rId35"/>
    <p:sldId id="1092" r:id="rId36"/>
    <p:sldId id="1093" r:id="rId37"/>
    <p:sldId id="1096" r:id="rId38"/>
    <p:sldId id="1097" r:id="rId39"/>
    <p:sldId id="1080" r:id="rId40"/>
    <p:sldId id="1079" r:id="rId41"/>
    <p:sldId id="1071" r:id="rId42"/>
    <p:sldId id="1076" r:id="rId43"/>
    <p:sldId id="1072" r:id="rId44"/>
    <p:sldId id="1074" r:id="rId45"/>
    <p:sldId id="1065" r:id="rId46"/>
    <p:sldId id="1068" r:id="rId47"/>
    <p:sldId id="1067" r:id="rId48"/>
    <p:sldId id="1066" r:id="rId49"/>
    <p:sldId id="1069" r:id="rId50"/>
    <p:sldId id="1070" r:id="rId51"/>
    <p:sldId id="1003" r:id="rId52"/>
    <p:sldId id="1049" r:id="rId53"/>
    <p:sldId id="1050" r:id="rId54"/>
    <p:sldId id="1051" r:id="rId55"/>
    <p:sldId id="1052" r:id="rId56"/>
    <p:sldId id="1053" r:id="rId57"/>
    <p:sldId id="1054" r:id="rId58"/>
    <p:sldId id="1055" r:id="rId59"/>
    <p:sldId id="1057" r:id="rId60"/>
    <p:sldId id="1058" r:id="rId61"/>
    <p:sldId id="1060" r:id="rId62"/>
    <p:sldId id="1056" r:id="rId63"/>
    <p:sldId id="1048" r:id="rId64"/>
    <p:sldId id="1059" r:id="rId65"/>
    <p:sldId id="1061" r:id="rId66"/>
    <p:sldId id="275" r:id="rId67"/>
    <p:sldId id="1062" r:id="rId68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808080"/>
    <a:srgbClr val="262626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57" autoAdjust="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AFED1-F671-4555-9BC0-EBCFCD9D22C7}" type="doc">
      <dgm:prSet loTypeId="urn:microsoft.com/office/officeart/2005/8/layout/chevron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9BB75B79-F700-4554-8472-22ECE06B2269}">
      <dgm:prSet phldrT="[Text]"/>
      <dgm:spPr/>
      <dgm:t>
        <a:bodyPr/>
        <a:lstStyle/>
        <a:p>
          <a:r>
            <a:rPr lang="en-GB" dirty="0" err="1"/>
            <a:t>Matlab</a:t>
          </a:r>
          <a:endParaRPr lang="en-GB" dirty="0"/>
        </a:p>
      </dgm:t>
    </dgm:pt>
    <dgm:pt modelId="{D4E58450-E37E-461D-96B0-49CB546B1059}" type="parTrans" cxnId="{D4276515-C05F-4838-B59F-994ED84BECC4}">
      <dgm:prSet/>
      <dgm:spPr/>
      <dgm:t>
        <a:bodyPr/>
        <a:lstStyle/>
        <a:p>
          <a:endParaRPr lang="en-GB"/>
        </a:p>
      </dgm:t>
    </dgm:pt>
    <dgm:pt modelId="{79EAD664-B4E3-4F95-A395-EDBE0FAD1BD5}" type="sibTrans" cxnId="{D4276515-C05F-4838-B59F-994ED84BECC4}">
      <dgm:prSet/>
      <dgm:spPr/>
      <dgm:t>
        <a:bodyPr/>
        <a:lstStyle/>
        <a:p>
          <a:endParaRPr lang="en-GB"/>
        </a:p>
      </dgm:t>
    </dgm:pt>
    <dgm:pt modelId="{1485694C-E6FD-40B5-8CBE-54F16C3503D7}">
      <dgm:prSet phldrT="[Text]"/>
      <dgm:spPr/>
      <dgm:t>
        <a:bodyPr/>
        <a:lstStyle/>
        <a:p>
          <a:r>
            <a:rPr lang="en-GB" dirty="0"/>
            <a:t>Press run</a:t>
          </a:r>
        </a:p>
      </dgm:t>
    </dgm:pt>
    <dgm:pt modelId="{55298115-23C4-46DB-A35A-BE618118F831}" type="parTrans" cxnId="{E26C42A4-96C9-4B0E-B059-A196B45D925C}">
      <dgm:prSet/>
      <dgm:spPr/>
      <dgm:t>
        <a:bodyPr/>
        <a:lstStyle/>
        <a:p>
          <a:endParaRPr lang="en-GB"/>
        </a:p>
      </dgm:t>
    </dgm:pt>
    <dgm:pt modelId="{B50F78A7-561A-4FF2-8787-EF643A7BDFEB}" type="sibTrans" cxnId="{E26C42A4-96C9-4B0E-B059-A196B45D925C}">
      <dgm:prSet/>
      <dgm:spPr/>
      <dgm:t>
        <a:bodyPr/>
        <a:lstStyle/>
        <a:p>
          <a:endParaRPr lang="en-GB"/>
        </a:p>
      </dgm:t>
    </dgm:pt>
    <dgm:pt modelId="{72FB5D45-68FD-46CD-A444-9C64E149D7F4}">
      <dgm:prSet phldrT="[Text]"/>
      <dgm:spPr/>
      <dgm:t>
        <a:bodyPr/>
        <a:lstStyle/>
        <a:p>
          <a:r>
            <a:rPr lang="en-GB" dirty="0"/>
            <a:t>Output .</a:t>
          </a:r>
          <a:r>
            <a:rPr lang="en-GB" dirty="0" err="1"/>
            <a:t>ibl</a:t>
          </a:r>
          <a:r>
            <a:rPr lang="en-GB" dirty="0"/>
            <a:t> for rotor and stator</a:t>
          </a:r>
        </a:p>
      </dgm:t>
    </dgm:pt>
    <dgm:pt modelId="{BCCA5BD5-0F5E-4298-B9DC-CAA4BF1B8229}" type="parTrans" cxnId="{BB39D007-2C6C-40FE-8048-3700C6A4756D}">
      <dgm:prSet/>
      <dgm:spPr/>
      <dgm:t>
        <a:bodyPr/>
        <a:lstStyle/>
        <a:p>
          <a:endParaRPr lang="en-GB"/>
        </a:p>
      </dgm:t>
    </dgm:pt>
    <dgm:pt modelId="{BF7DC6E9-6CB9-40CD-A29E-4A9CE3E35CEB}" type="sibTrans" cxnId="{BB39D007-2C6C-40FE-8048-3700C6A4756D}">
      <dgm:prSet/>
      <dgm:spPr/>
      <dgm:t>
        <a:bodyPr/>
        <a:lstStyle/>
        <a:p>
          <a:endParaRPr lang="en-GB"/>
        </a:p>
      </dgm:t>
    </dgm:pt>
    <dgm:pt modelId="{BBD4566D-0C22-47CF-9C04-0EB91329DB84}">
      <dgm:prSet phldrT="[Text]"/>
      <dgm:spPr/>
      <dgm:t>
        <a:bodyPr/>
        <a:lstStyle/>
        <a:p>
          <a:r>
            <a:rPr lang="en-GB" dirty="0"/>
            <a:t>Creo</a:t>
          </a:r>
        </a:p>
      </dgm:t>
    </dgm:pt>
    <dgm:pt modelId="{9A56A4C5-2759-46E0-83E9-879E7E0F5619}" type="parTrans" cxnId="{7AAD8826-B056-48B8-B4D3-F4F903DF9FCD}">
      <dgm:prSet/>
      <dgm:spPr/>
      <dgm:t>
        <a:bodyPr/>
        <a:lstStyle/>
        <a:p>
          <a:endParaRPr lang="en-GB"/>
        </a:p>
      </dgm:t>
    </dgm:pt>
    <dgm:pt modelId="{8D1D4143-3850-4415-BC09-FE16C2D883E3}" type="sibTrans" cxnId="{7AAD8826-B056-48B8-B4D3-F4F903DF9FCD}">
      <dgm:prSet/>
      <dgm:spPr/>
      <dgm:t>
        <a:bodyPr/>
        <a:lstStyle/>
        <a:p>
          <a:endParaRPr lang="en-GB"/>
        </a:p>
      </dgm:t>
    </dgm:pt>
    <dgm:pt modelId="{78CF6BD8-EE42-42BE-8E29-1C05F161D2D0}">
      <dgm:prSet phldrT="[Text]"/>
      <dgm:spPr/>
      <dgm:t>
        <a:bodyPr/>
        <a:lstStyle/>
        <a:p>
          <a:r>
            <a:rPr lang="en-GB" dirty="0"/>
            <a:t>Change curves to new .</a:t>
          </a:r>
          <a:r>
            <a:rPr lang="en-GB" dirty="0" err="1"/>
            <a:t>ibl</a:t>
          </a:r>
          <a:r>
            <a:rPr lang="en-GB" dirty="0"/>
            <a:t> file</a:t>
          </a:r>
        </a:p>
      </dgm:t>
    </dgm:pt>
    <dgm:pt modelId="{3D8A05BB-779A-4E8E-AD53-E90EE67F738F}" type="parTrans" cxnId="{EBD87806-D36C-406B-BEB8-05B5A0789694}">
      <dgm:prSet/>
      <dgm:spPr/>
      <dgm:t>
        <a:bodyPr/>
        <a:lstStyle/>
        <a:p>
          <a:endParaRPr lang="en-GB"/>
        </a:p>
      </dgm:t>
    </dgm:pt>
    <dgm:pt modelId="{48AB3742-28C0-456B-865D-1200A2DE4557}" type="sibTrans" cxnId="{EBD87806-D36C-406B-BEB8-05B5A0789694}">
      <dgm:prSet/>
      <dgm:spPr/>
      <dgm:t>
        <a:bodyPr/>
        <a:lstStyle/>
        <a:p>
          <a:endParaRPr lang="en-GB"/>
        </a:p>
      </dgm:t>
    </dgm:pt>
    <dgm:pt modelId="{413D50EE-2AA5-4435-9F2E-0216C2D7A3BB}">
      <dgm:prSet phldrT="[Text]"/>
      <dgm:spPr/>
      <dgm:t>
        <a:bodyPr/>
        <a:lstStyle/>
        <a:p>
          <a:r>
            <a:rPr lang="en-GB" dirty="0"/>
            <a:t>Regenerate</a:t>
          </a:r>
        </a:p>
      </dgm:t>
    </dgm:pt>
    <dgm:pt modelId="{9CBC382F-CA13-4D6C-AFE9-551FBA614DC2}" type="parTrans" cxnId="{BA0B8118-56DB-4163-9D9A-7126446A2026}">
      <dgm:prSet/>
      <dgm:spPr/>
      <dgm:t>
        <a:bodyPr/>
        <a:lstStyle/>
        <a:p>
          <a:endParaRPr lang="en-GB"/>
        </a:p>
      </dgm:t>
    </dgm:pt>
    <dgm:pt modelId="{94FEEE04-28B4-44DE-BF79-86325D6A1983}" type="sibTrans" cxnId="{BA0B8118-56DB-4163-9D9A-7126446A2026}">
      <dgm:prSet/>
      <dgm:spPr/>
      <dgm:t>
        <a:bodyPr/>
        <a:lstStyle/>
        <a:p>
          <a:endParaRPr lang="en-GB"/>
        </a:p>
      </dgm:t>
    </dgm:pt>
    <dgm:pt modelId="{86E6706A-A8A3-4E58-94E6-324920FAA34B}">
      <dgm:prSet phldrT="[Text]"/>
      <dgm:spPr/>
      <dgm:t>
        <a:bodyPr/>
        <a:lstStyle/>
        <a:p>
          <a:r>
            <a:rPr lang="en-GB" dirty="0"/>
            <a:t>OPTIONAL: Save .</a:t>
          </a:r>
          <a:r>
            <a:rPr lang="en-GB" dirty="0" err="1"/>
            <a:t>ibl</a:t>
          </a:r>
          <a:r>
            <a:rPr lang="en-GB" dirty="0"/>
            <a:t> files under separate name</a:t>
          </a:r>
        </a:p>
      </dgm:t>
    </dgm:pt>
    <dgm:pt modelId="{8480F1A4-D7F9-48EB-8490-81ACB1E34C32}" type="parTrans" cxnId="{A8AA739E-A222-4D6C-B883-44287779B615}">
      <dgm:prSet/>
      <dgm:spPr/>
      <dgm:t>
        <a:bodyPr/>
        <a:lstStyle/>
        <a:p>
          <a:endParaRPr lang="en-GB"/>
        </a:p>
      </dgm:t>
    </dgm:pt>
    <dgm:pt modelId="{A21200B8-C90B-4138-A3FF-986ED635D5CD}" type="sibTrans" cxnId="{A8AA739E-A222-4D6C-B883-44287779B615}">
      <dgm:prSet/>
      <dgm:spPr/>
      <dgm:t>
        <a:bodyPr/>
        <a:lstStyle/>
        <a:p>
          <a:endParaRPr lang="en-GB"/>
        </a:p>
      </dgm:t>
    </dgm:pt>
    <dgm:pt modelId="{2A387360-6924-4223-92E8-AE459916DD53}">
      <dgm:prSet phldrT="[Text]"/>
      <dgm:spPr/>
      <dgm:t>
        <a:bodyPr/>
        <a:lstStyle/>
        <a:p>
          <a:r>
            <a:rPr lang="en-GB" dirty="0"/>
            <a:t>Reselect curves</a:t>
          </a:r>
        </a:p>
      </dgm:t>
    </dgm:pt>
    <dgm:pt modelId="{05FDFC70-DF36-4382-BAEB-22BB5408A313}" type="parTrans" cxnId="{D9D9B2C0-BBE2-4E3B-9FEA-C2258475496E}">
      <dgm:prSet/>
      <dgm:spPr/>
      <dgm:t>
        <a:bodyPr/>
        <a:lstStyle/>
        <a:p>
          <a:endParaRPr lang="en-GB"/>
        </a:p>
      </dgm:t>
    </dgm:pt>
    <dgm:pt modelId="{64F717EF-F4F5-4628-A093-6C480DE9634E}" type="sibTrans" cxnId="{D9D9B2C0-BBE2-4E3B-9FEA-C2258475496E}">
      <dgm:prSet/>
      <dgm:spPr/>
      <dgm:t>
        <a:bodyPr/>
        <a:lstStyle/>
        <a:p>
          <a:endParaRPr lang="en-GB"/>
        </a:p>
      </dgm:t>
    </dgm:pt>
    <dgm:pt modelId="{BA490444-D177-4269-9685-DD3E548AEB75}">
      <dgm:prSet phldrT="[Text]"/>
      <dgm:spPr/>
      <dgm:t>
        <a:bodyPr/>
        <a:lstStyle/>
        <a:p>
          <a:r>
            <a:rPr lang="en-GB" dirty="0"/>
            <a:t>Save as .</a:t>
          </a:r>
          <a:r>
            <a:rPr lang="en-GB" dirty="0" err="1"/>
            <a:t>stl</a:t>
          </a:r>
          <a:endParaRPr lang="en-GB" dirty="0"/>
        </a:p>
      </dgm:t>
    </dgm:pt>
    <dgm:pt modelId="{5DF461FC-1D1C-4FD8-AECC-B4F74977BF45}" type="parTrans" cxnId="{B2D553CD-D551-47A2-8F28-DEB372E53346}">
      <dgm:prSet/>
      <dgm:spPr/>
      <dgm:t>
        <a:bodyPr/>
        <a:lstStyle/>
        <a:p>
          <a:endParaRPr lang="en-GB"/>
        </a:p>
      </dgm:t>
    </dgm:pt>
    <dgm:pt modelId="{ED5D2235-4B09-4659-8EBC-AD58B44A0BA5}" type="sibTrans" cxnId="{B2D553CD-D551-47A2-8F28-DEB372E53346}">
      <dgm:prSet/>
      <dgm:spPr/>
      <dgm:t>
        <a:bodyPr/>
        <a:lstStyle/>
        <a:p>
          <a:endParaRPr lang="en-GB"/>
        </a:p>
      </dgm:t>
    </dgm:pt>
    <dgm:pt modelId="{FE6F2196-B226-40F7-83FF-98C18ABD49FD}" type="pres">
      <dgm:prSet presAssocID="{2F6AFED1-F671-4555-9BC0-EBCFCD9D22C7}" presName="linearFlow" presStyleCnt="0">
        <dgm:presLayoutVars>
          <dgm:dir/>
          <dgm:animLvl val="lvl"/>
          <dgm:resizeHandles val="exact"/>
        </dgm:presLayoutVars>
      </dgm:prSet>
      <dgm:spPr/>
    </dgm:pt>
    <dgm:pt modelId="{2D1F3FA1-38C2-47FA-A1B9-FD3072496DA1}" type="pres">
      <dgm:prSet presAssocID="{9BB75B79-F700-4554-8472-22ECE06B2269}" presName="composite" presStyleCnt="0"/>
      <dgm:spPr/>
    </dgm:pt>
    <dgm:pt modelId="{77A45700-C803-4CE0-8E06-43968D9D66CF}" type="pres">
      <dgm:prSet presAssocID="{9BB75B79-F700-4554-8472-22ECE06B226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00E07C9-3CE2-4405-8188-879674C88A37}" type="pres">
      <dgm:prSet presAssocID="{9BB75B79-F700-4554-8472-22ECE06B2269}" presName="descendantText" presStyleLbl="alignAcc1" presStyleIdx="0" presStyleCnt="2">
        <dgm:presLayoutVars>
          <dgm:bulletEnabled val="1"/>
        </dgm:presLayoutVars>
      </dgm:prSet>
      <dgm:spPr/>
    </dgm:pt>
    <dgm:pt modelId="{6CC1F166-B8B3-4C7E-96EB-BD594C801A7B}" type="pres">
      <dgm:prSet presAssocID="{79EAD664-B4E3-4F95-A395-EDBE0FAD1BD5}" presName="sp" presStyleCnt="0"/>
      <dgm:spPr/>
    </dgm:pt>
    <dgm:pt modelId="{11464E5E-BD7B-4813-AB62-2CB9C67EE1AB}" type="pres">
      <dgm:prSet presAssocID="{BBD4566D-0C22-47CF-9C04-0EB91329DB84}" presName="composite" presStyleCnt="0"/>
      <dgm:spPr/>
    </dgm:pt>
    <dgm:pt modelId="{33D409BD-909F-465C-94D9-40DE0362AD76}" type="pres">
      <dgm:prSet presAssocID="{BBD4566D-0C22-47CF-9C04-0EB91329DB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A173FC2-927D-48A6-95D4-E56AB06E0062}" type="pres">
      <dgm:prSet presAssocID="{BBD4566D-0C22-47CF-9C04-0EB91329DB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D87806-D36C-406B-BEB8-05B5A0789694}" srcId="{BBD4566D-0C22-47CF-9C04-0EB91329DB84}" destId="{78CF6BD8-EE42-42BE-8E29-1C05F161D2D0}" srcOrd="0" destOrd="0" parTransId="{3D8A05BB-779A-4E8E-AD53-E90EE67F738F}" sibTransId="{48AB3742-28C0-456B-865D-1200A2DE4557}"/>
    <dgm:cxn modelId="{BB39D007-2C6C-40FE-8048-3700C6A4756D}" srcId="{9BB75B79-F700-4554-8472-22ECE06B2269}" destId="{72FB5D45-68FD-46CD-A444-9C64E149D7F4}" srcOrd="1" destOrd="0" parTransId="{BCCA5BD5-0F5E-4298-B9DC-CAA4BF1B8229}" sibTransId="{BF7DC6E9-6CB9-40CD-A29E-4A9CE3E35CEB}"/>
    <dgm:cxn modelId="{D4276515-C05F-4838-B59F-994ED84BECC4}" srcId="{2F6AFED1-F671-4555-9BC0-EBCFCD9D22C7}" destId="{9BB75B79-F700-4554-8472-22ECE06B2269}" srcOrd="0" destOrd="0" parTransId="{D4E58450-E37E-461D-96B0-49CB546B1059}" sibTransId="{79EAD664-B4E3-4F95-A395-EDBE0FAD1BD5}"/>
    <dgm:cxn modelId="{BA0B8118-56DB-4163-9D9A-7126446A2026}" srcId="{BBD4566D-0C22-47CF-9C04-0EB91329DB84}" destId="{413D50EE-2AA5-4435-9F2E-0216C2D7A3BB}" srcOrd="2" destOrd="0" parTransId="{9CBC382F-CA13-4D6C-AFE9-551FBA614DC2}" sibTransId="{94FEEE04-28B4-44DE-BF79-86325D6A1983}"/>
    <dgm:cxn modelId="{0F31281C-F40C-493A-915A-9FE9BBDFD888}" type="presOf" srcId="{2A387360-6924-4223-92E8-AE459916DD53}" destId="{0A173FC2-927D-48A6-95D4-E56AB06E0062}" srcOrd="0" destOrd="1" presId="urn:microsoft.com/office/officeart/2005/8/layout/chevron2"/>
    <dgm:cxn modelId="{7AAD8826-B056-48B8-B4D3-F4F903DF9FCD}" srcId="{2F6AFED1-F671-4555-9BC0-EBCFCD9D22C7}" destId="{BBD4566D-0C22-47CF-9C04-0EB91329DB84}" srcOrd="1" destOrd="0" parTransId="{9A56A4C5-2759-46E0-83E9-879E7E0F5619}" sibTransId="{8D1D4143-3850-4415-BC09-FE16C2D883E3}"/>
    <dgm:cxn modelId="{FDC62E2A-7602-47BB-A258-B4823864D609}" type="presOf" srcId="{9BB75B79-F700-4554-8472-22ECE06B2269}" destId="{77A45700-C803-4CE0-8E06-43968D9D66CF}" srcOrd="0" destOrd="0" presId="urn:microsoft.com/office/officeart/2005/8/layout/chevron2"/>
    <dgm:cxn modelId="{7E0C7133-5105-41A1-AB91-B5D58C0CCF27}" type="presOf" srcId="{2F6AFED1-F671-4555-9BC0-EBCFCD9D22C7}" destId="{FE6F2196-B226-40F7-83FF-98C18ABD49FD}" srcOrd="0" destOrd="0" presId="urn:microsoft.com/office/officeart/2005/8/layout/chevron2"/>
    <dgm:cxn modelId="{18F63665-AC83-4AA1-94F8-5EBF19363D6B}" type="presOf" srcId="{86E6706A-A8A3-4E58-94E6-324920FAA34B}" destId="{900E07C9-3CE2-4405-8188-879674C88A37}" srcOrd="0" destOrd="2" presId="urn:microsoft.com/office/officeart/2005/8/layout/chevron2"/>
    <dgm:cxn modelId="{75BAE094-A63A-4464-9107-861F3F70B992}" type="presOf" srcId="{1485694C-E6FD-40B5-8CBE-54F16C3503D7}" destId="{900E07C9-3CE2-4405-8188-879674C88A37}" srcOrd="0" destOrd="0" presId="urn:microsoft.com/office/officeart/2005/8/layout/chevron2"/>
    <dgm:cxn modelId="{A8AA739E-A222-4D6C-B883-44287779B615}" srcId="{9BB75B79-F700-4554-8472-22ECE06B2269}" destId="{86E6706A-A8A3-4E58-94E6-324920FAA34B}" srcOrd="2" destOrd="0" parTransId="{8480F1A4-D7F9-48EB-8490-81ACB1E34C32}" sibTransId="{A21200B8-C90B-4138-A3FF-986ED635D5CD}"/>
    <dgm:cxn modelId="{856543A3-8B57-4442-9A39-95A2E0F0B688}" type="presOf" srcId="{BBD4566D-0C22-47CF-9C04-0EB91329DB84}" destId="{33D409BD-909F-465C-94D9-40DE0362AD76}" srcOrd="0" destOrd="0" presId="urn:microsoft.com/office/officeart/2005/8/layout/chevron2"/>
    <dgm:cxn modelId="{E26C42A4-96C9-4B0E-B059-A196B45D925C}" srcId="{9BB75B79-F700-4554-8472-22ECE06B2269}" destId="{1485694C-E6FD-40B5-8CBE-54F16C3503D7}" srcOrd="0" destOrd="0" parTransId="{55298115-23C4-46DB-A35A-BE618118F831}" sibTransId="{B50F78A7-561A-4FF2-8787-EF643A7BDFEB}"/>
    <dgm:cxn modelId="{0AD58FA6-F835-48F7-BD8E-9AF62589DBF7}" type="presOf" srcId="{78CF6BD8-EE42-42BE-8E29-1C05F161D2D0}" destId="{0A173FC2-927D-48A6-95D4-E56AB06E0062}" srcOrd="0" destOrd="0" presId="urn:microsoft.com/office/officeart/2005/8/layout/chevron2"/>
    <dgm:cxn modelId="{1AA9C5B1-5554-4EC8-B7B1-781358183091}" type="presOf" srcId="{413D50EE-2AA5-4435-9F2E-0216C2D7A3BB}" destId="{0A173FC2-927D-48A6-95D4-E56AB06E0062}" srcOrd="0" destOrd="2" presId="urn:microsoft.com/office/officeart/2005/8/layout/chevron2"/>
    <dgm:cxn modelId="{D9D9B2C0-BBE2-4E3B-9FEA-C2258475496E}" srcId="{BBD4566D-0C22-47CF-9C04-0EB91329DB84}" destId="{2A387360-6924-4223-92E8-AE459916DD53}" srcOrd="1" destOrd="0" parTransId="{05FDFC70-DF36-4382-BAEB-22BB5408A313}" sibTransId="{64F717EF-F4F5-4628-A093-6C480DE9634E}"/>
    <dgm:cxn modelId="{B2D553CD-D551-47A2-8F28-DEB372E53346}" srcId="{BBD4566D-0C22-47CF-9C04-0EB91329DB84}" destId="{BA490444-D177-4269-9685-DD3E548AEB75}" srcOrd="3" destOrd="0" parTransId="{5DF461FC-1D1C-4FD8-AECC-B4F74977BF45}" sibTransId="{ED5D2235-4B09-4659-8EBC-AD58B44A0BA5}"/>
    <dgm:cxn modelId="{8AE00BCF-18CC-47D2-859F-EF065C9743D8}" type="presOf" srcId="{72FB5D45-68FD-46CD-A444-9C64E149D7F4}" destId="{900E07C9-3CE2-4405-8188-879674C88A37}" srcOrd="0" destOrd="1" presId="urn:microsoft.com/office/officeart/2005/8/layout/chevron2"/>
    <dgm:cxn modelId="{7783AAF9-3E8C-47AF-B3FF-95BD05C54B4A}" type="presOf" srcId="{BA490444-D177-4269-9685-DD3E548AEB75}" destId="{0A173FC2-927D-48A6-95D4-E56AB06E0062}" srcOrd="0" destOrd="3" presId="urn:microsoft.com/office/officeart/2005/8/layout/chevron2"/>
    <dgm:cxn modelId="{ADD55A3D-14A9-470E-9E5A-F1FD3F4D54B7}" type="presParOf" srcId="{FE6F2196-B226-40F7-83FF-98C18ABD49FD}" destId="{2D1F3FA1-38C2-47FA-A1B9-FD3072496DA1}" srcOrd="0" destOrd="0" presId="urn:microsoft.com/office/officeart/2005/8/layout/chevron2"/>
    <dgm:cxn modelId="{2C11FD30-79FF-470E-8EC0-5047122D47E2}" type="presParOf" srcId="{2D1F3FA1-38C2-47FA-A1B9-FD3072496DA1}" destId="{77A45700-C803-4CE0-8E06-43968D9D66CF}" srcOrd="0" destOrd="0" presId="urn:microsoft.com/office/officeart/2005/8/layout/chevron2"/>
    <dgm:cxn modelId="{84D8ABBF-A6D0-462C-8070-06DB35E48D69}" type="presParOf" srcId="{2D1F3FA1-38C2-47FA-A1B9-FD3072496DA1}" destId="{900E07C9-3CE2-4405-8188-879674C88A37}" srcOrd="1" destOrd="0" presId="urn:microsoft.com/office/officeart/2005/8/layout/chevron2"/>
    <dgm:cxn modelId="{2D8F2E24-61FE-4AD9-A474-19B9136E3A7D}" type="presParOf" srcId="{FE6F2196-B226-40F7-83FF-98C18ABD49FD}" destId="{6CC1F166-B8B3-4C7E-96EB-BD594C801A7B}" srcOrd="1" destOrd="0" presId="urn:microsoft.com/office/officeart/2005/8/layout/chevron2"/>
    <dgm:cxn modelId="{9FAD27E1-49D4-4ABE-9F22-04EF02AF03E3}" type="presParOf" srcId="{FE6F2196-B226-40F7-83FF-98C18ABD49FD}" destId="{11464E5E-BD7B-4813-AB62-2CB9C67EE1AB}" srcOrd="2" destOrd="0" presId="urn:microsoft.com/office/officeart/2005/8/layout/chevron2"/>
    <dgm:cxn modelId="{FC286440-C47B-4355-988C-65CA13440EF2}" type="presParOf" srcId="{11464E5E-BD7B-4813-AB62-2CB9C67EE1AB}" destId="{33D409BD-909F-465C-94D9-40DE0362AD76}" srcOrd="0" destOrd="0" presId="urn:microsoft.com/office/officeart/2005/8/layout/chevron2"/>
    <dgm:cxn modelId="{B56320B2-F751-4B43-A30F-D648956BC2D0}" type="presParOf" srcId="{11464E5E-BD7B-4813-AB62-2CB9C67EE1AB}" destId="{0A173FC2-927D-48A6-95D4-E56AB06E00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5700-C803-4CE0-8E06-43968D9D66CF}">
      <dsp:nvSpPr>
        <dsp:cNvPr id="0" name=""/>
        <dsp:cNvSpPr/>
      </dsp:nvSpPr>
      <dsp:spPr>
        <a:xfrm rot="5400000">
          <a:off x="-326486" y="326835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Matlab</a:t>
          </a:r>
          <a:endParaRPr lang="en-GB" sz="3800" kern="1200" dirty="0"/>
        </a:p>
      </dsp:txBody>
      <dsp:txXfrm rot="-5400000">
        <a:off x="1" y="762150"/>
        <a:ext cx="1523601" cy="652973"/>
      </dsp:txXfrm>
    </dsp:sp>
    <dsp:sp modelId="{900E07C9-3CE2-4405-8188-879674C88A37}">
      <dsp:nvSpPr>
        <dsp:cNvPr id="0" name=""/>
        <dsp:cNvSpPr/>
      </dsp:nvSpPr>
      <dsp:spPr>
        <a:xfrm rot="5400000">
          <a:off x="4241445" y="-2717494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Press run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Output .</a:t>
          </a:r>
          <a:r>
            <a:rPr lang="en-GB" sz="2100" kern="1200" dirty="0" err="1"/>
            <a:t>ibl</a:t>
          </a:r>
          <a:r>
            <a:rPr lang="en-GB" sz="2100" kern="1200" dirty="0"/>
            <a:t> for rotor and stator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OPTIONAL: Save .</a:t>
          </a:r>
          <a:r>
            <a:rPr lang="en-GB" sz="2100" kern="1200" dirty="0" err="1"/>
            <a:t>ibl</a:t>
          </a:r>
          <a:r>
            <a:rPr lang="en-GB" sz="2100" kern="1200" dirty="0"/>
            <a:t> files under separate name</a:t>
          </a:r>
        </a:p>
      </dsp:txBody>
      <dsp:txXfrm rot="-5400000">
        <a:off x="1523601" y="69414"/>
        <a:ext cx="6781397" cy="1276645"/>
      </dsp:txXfrm>
    </dsp:sp>
    <dsp:sp modelId="{33D409BD-909F-465C-94D9-40DE0362AD76}">
      <dsp:nvSpPr>
        <dsp:cNvPr id="0" name=""/>
        <dsp:cNvSpPr/>
      </dsp:nvSpPr>
      <dsp:spPr>
        <a:xfrm rot="5400000">
          <a:off x="-326486" y="2216737"/>
          <a:ext cx="2176574" cy="152360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Creo</a:t>
          </a:r>
        </a:p>
      </dsp:txBody>
      <dsp:txXfrm rot="-5400000">
        <a:off x="1" y="2652052"/>
        <a:ext cx="1523601" cy="652973"/>
      </dsp:txXfrm>
    </dsp:sp>
    <dsp:sp modelId="{0A173FC2-927D-48A6-95D4-E56AB06E0062}">
      <dsp:nvSpPr>
        <dsp:cNvPr id="0" name=""/>
        <dsp:cNvSpPr/>
      </dsp:nvSpPr>
      <dsp:spPr>
        <a:xfrm rot="5400000">
          <a:off x="4241445" y="-827592"/>
          <a:ext cx="1414773" cy="685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Change curves to new .</a:t>
          </a:r>
          <a:r>
            <a:rPr lang="en-GB" sz="2100" kern="1200" dirty="0" err="1"/>
            <a:t>ibl</a:t>
          </a:r>
          <a:r>
            <a:rPr lang="en-GB" sz="2100" kern="1200" dirty="0"/>
            <a:t> file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Reselect curves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Regenerate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Save as .</a:t>
          </a:r>
          <a:r>
            <a:rPr lang="en-GB" sz="2100" kern="1200" dirty="0" err="1"/>
            <a:t>stl</a:t>
          </a:r>
          <a:endParaRPr lang="en-GB" sz="2100" kern="1200" dirty="0"/>
        </a:p>
      </dsp:txBody>
      <dsp:txXfrm rot="-5400000">
        <a:off x="1523601" y="1959316"/>
        <a:ext cx="6781397" cy="127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Geometry!!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73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for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9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since last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Thicker stators to accommodate wire (marginally)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Chord increased to utilise space and minimise rotor-stator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Larger chord, maximise space</a:t>
            </a:r>
          </a:p>
          <a:p>
            <a:r>
              <a:rPr lang="en-GB" dirty="0"/>
              <a:t>Large rotor sweep at hub (geometric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45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general printing issues)</a:t>
            </a:r>
          </a:p>
          <a:p>
            <a:r>
              <a:rPr lang="en-GB" dirty="0"/>
              <a:t>Outside flying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Interfacing to do remote hover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RPi records loadcell (don’t need) and RPM (need)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Allow drone to traverse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ALSO! Broken lug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9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JSE – high psi, lower phi, hence much lower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9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thrust, but reducing this brings fan speed down </a:t>
            </a:r>
            <a:r>
              <a:rPr lang="en-GB" dirty="0" err="1"/>
              <a:t>eg</a:t>
            </a:r>
            <a:r>
              <a:rPr lang="en-GB" dirty="0"/>
              <a:t> 6N gives 6200 rpm</a:t>
            </a:r>
          </a:p>
          <a:p>
            <a:r>
              <a:rPr lang="en-GB" dirty="0"/>
              <a:t>Also sensitive to area ratio: sigma of 1 gives 7600 rpm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4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Notable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Sensible triangles/shape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Constant deviation, to ensure correlation at large HTR’s doesn’t blow up (this can be changed to give constant DF, but not much shape difference)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Little chord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Very 2D stator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94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Sweep – side-on</a:t>
            </a:r>
          </a:p>
          <a:p>
            <a:r>
              <a:rPr lang="en-GB" dirty="0"/>
              <a:t>Lean – front-on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0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altering .</a:t>
            </a:r>
            <a:r>
              <a:rPr lang="en-GB" dirty="0" err="1"/>
              <a:t>ibl</a:t>
            </a:r>
            <a:r>
              <a:rPr lang="en-GB" dirty="0"/>
              <a:t> file to ensure CAD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7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spanwise variations of T, P, rho (stag stat) not implemented – necessary? Negligible difference in our operating regime</a:t>
            </a:r>
          </a:p>
          <a:p>
            <a:r>
              <a:rPr lang="en-GB"/>
              <a:t>Mean line </a:t>
            </a:r>
            <a:r>
              <a:rPr lang="en-GB" dirty="0"/>
              <a:t>is an </a:t>
            </a:r>
            <a:r>
              <a:rPr lang="en-GB" dirty="0" err="1"/>
              <a:t>indice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8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51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not any abnormal errors (</a:t>
            </a:r>
            <a:r>
              <a:rPr lang="en-GB" dirty="0" err="1"/>
              <a:t>NaNs</a:t>
            </a:r>
            <a:r>
              <a:rPr lang="en-GB" dirty="0"/>
              <a:t> in random segments)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63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 eff – contrast with FOM, </a:t>
            </a:r>
            <a:r>
              <a:rPr lang="en-GB" dirty="0" err="1"/>
              <a:t>tradeoff</a:t>
            </a:r>
            <a:endParaRPr lang="en-GB" dirty="0"/>
          </a:p>
          <a:p>
            <a:r>
              <a:rPr lang="en-GB" dirty="0"/>
              <a:t>Rotor + stator blades lead to large values – s/c closer to zero</a:t>
            </a:r>
          </a:p>
          <a:p>
            <a:r>
              <a:rPr lang="en-GB" dirty="0"/>
              <a:t>Picked up by error handling and eliminates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given flow coefficient, a greater stage loading requires more blades, until the model collapses – geometry unsuitable in those conditions</a:t>
            </a:r>
          </a:p>
          <a:p>
            <a:r>
              <a:rPr lang="en-GB" dirty="0"/>
              <a:t>Thankfully, design point low psi, around 0.25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2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Expected increase in profile loss as blade count increases</a:t>
            </a:r>
          </a:p>
          <a:p>
            <a:r>
              <a:rPr lang="en-GB" dirty="0"/>
              <a:t>Difference between loss and 1-efficiency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8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a rotor, blade speed halved. Previously stator had no gap</a:t>
            </a:r>
          </a:p>
          <a:p>
            <a:r>
              <a:rPr lang="en-GB" dirty="0"/>
              <a:t>Mild increase in loss going to CRF, clearly the tip loss makes up a great proportion of the loss</a:t>
            </a:r>
          </a:p>
          <a:p>
            <a:r>
              <a:rPr lang="en-GB" dirty="0"/>
              <a:t>End walls least contributing – expect this to increase with adding ducts/casing surrounds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9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Decreased fan efficiency – </a:t>
            </a:r>
            <a:r>
              <a:rPr lang="en-GB" dirty="0" err="1"/>
              <a:t>cf</a:t>
            </a:r>
            <a:r>
              <a:rPr lang="en-GB" dirty="0"/>
              <a:t> tip losses</a:t>
            </a:r>
          </a:p>
          <a:p>
            <a:r>
              <a:rPr lang="en-GB" dirty="0"/>
              <a:t>Halved blade speed</a:t>
            </a:r>
          </a:p>
          <a:p>
            <a:r>
              <a:rPr lang="en-GB" dirty="0"/>
              <a:t>Design space is larger for blade numbers ~5-10, used in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3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17/06/relationships/model3d" Target="../media/model3d2.glb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40.png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2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6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2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3" Type="http://schemas.openxmlformats.org/officeDocument/2006/relationships/image" Target="../media/image56.png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0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843562"/>
            <a:ext cx="8374063" cy="29666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Sam Drury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17/02/2020		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  <p:pic>
        <p:nvPicPr>
          <p:cNvPr id="3" name="Picture 2" descr="A close up of an engine&#10;&#10;Description automatically generated">
            <a:extLst>
              <a:ext uri="{FF2B5EF4-FFF2-40B4-BE49-F238E27FC236}">
                <a16:creationId xmlns:a16="http://schemas.microsoft.com/office/drawing/2014/main" id="{2F39AAFF-7488-4560-AD61-6BF0CFEBD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1" y="2843561"/>
            <a:ext cx="4246892" cy="2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EB95-EAE2-47E0-B75D-11A2B211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406C6D-8EEA-4530-BB8A-FE4ECF80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99" y="1708150"/>
            <a:ext cx="675861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F791-CF9F-4444-99B8-2B54E0DAC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3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3F8-43B8-415C-9E96-7113D9F7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2C6A7-C58A-4201-B837-A163D6FB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69" y="1708150"/>
            <a:ext cx="680327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DD678-5D91-48A2-98E3-B42AB55BE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92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D40-3038-4977-807E-30756CFC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BAD163-2668-4643-AD96-27AD5737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1708150"/>
            <a:ext cx="59705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71B3-89A7-4920-B6A0-E816C2A6B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3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2C7F-7459-4F35-83A9-04B7A54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C8BA1-F0B3-4706-A7BC-AE05D511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12" y="1708150"/>
            <a:ext cx="6617189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4EFA-BF28-4DF2-ADB4-665A8F85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B62F7-48F7-4E69-9CEC-7BB64FE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65" y="3109671"/>
            <a:ext cx="1516957" cy="12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66B-1217-42C5-ADB6-BD68BE1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468F5-7AC8-4E5E-8659-D0B66E7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626" y="1708150"/>
            <a:ext cx="6423160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A8ED-5416-4A34-86F3-06E93E708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71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4845-C468-488B-9991-0ED7994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09160-55E7-4DB8-BBE7-24E018EC4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548" y="1708150"/>
            <a:ext cx="596131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1B8A-A597-402E-BA76-C8E5E75D4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3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03C2-284E-448F-BCD8-2FF4D6B9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D82E6-F2B8-4E03-843B-17442BA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812" y="1374407"/>
            <a:ext cx="4827404" cy="2647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4CCB-B221-4913-AAAF-114C58EC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160BB-B371-4E00-BC3C-4DCE8FD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7" y="4159652"/>
            <a:ext cx="5004079" cy="2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2AF5-E767-41B2-983E-47090658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–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757F0-2EBE-4481-B189-F1EFDF48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49" y="1708150"/>
            <a:ext cx="658151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0950-7D69-4C8B-9DE4-4A6508239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7E97-6439-462F-A446-C03F8068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sig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DBA18-09E5-49C2-AEC1-D662920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834" y="1708150"/>
            <a:ext cx="6468744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AE18-1AF1-4ADF-AE9D-81B2CD263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82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E71-3716-46C1-9FDF-54BC894E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phi psi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21A85-52D9-46D0-9354-F626DFF69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383" y="1708150"/>
            <a:ext cx="582564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95DA-0804-44CC-8549-4F91C7321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4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E75-DBEB-413A-9E58-3C6B8B7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1D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21D47-D2DF-48B5-9A3D-9D5676EEE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5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B8244EDC-2BE4-4503-AAA2-BCE348AD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 bwMode="auto">
          <a:xfrm>
            <a:off x="1441184" y="1708150"/>
            <a:ext cx="6260044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5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DDE2-4754-49C9-A801-13053A2B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 </a:t>
            </a:r>
            <a:r>
              <a:rPr lang="en-GB" dirty="0" err="1"/>
              <a:t>dH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1302B3-7D71-46A3-A7C3-54BDEAD1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86" y="1439210"/>
            <a:ext cx="5121101" cy="2627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4E50-DE30-48B0-A154-DCDAB66E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82357-7EE8-45A7-9AC6-5287D19F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4105198"/>
            <a:ext cx="4979603" cy="2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3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31-8566-4A4B-98B0-B4E141CF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7847-62F2-4790-89CF-A19160F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Convergence time reduced to ~0.2s per design (1D)</a:t>
            </a:r>
          </a:p>
          <a:p>
            <a:r>
              <a:rPr lang="en-GB" dirty="0"/>
              <a:t>Error handling implemented to highlight and skip over problematic cases</a:t>
            </a:r>
          </a:p>
          <a:p>
            <a:r>
              <a:rPr lang="en-GB" dirty="0"/>
              <a:t>Contra-rotating added</a:t>
            </a:r>
          </a:p>
          <a:p>
            <a:r>
              <a:rPr lang="en-GB" dirty="0"/>
              <a:t>Radial equilibrium implemented for a mixed vortex design</a:t>
            </a:r>
          </a:p>
          <a:p>
            <a:r>
              <a:rPr lang="en-GB" dirty="0"/>
              <a:t>General restructuring and tidy-up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3F2A-D703-4099-B4FC-BAE90353D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6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AD16-6277-4DF8-BE5F-1251FFF7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427-D5B6-4728-9773-080F5478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checks</a:t>
            </a:r>
          </a:p>
          <a:p>
            <a:pPr lvl="1"/>
            <a:r>
              <a:rPr lang="en-GB" dirty="0"/>
              <a:t>Turn off lossy mechanisms (gaps, thicknesses = 0) – efficiency should be unity (isentropic)</a:t>
            </a:r>
          </a:p>
          <a:p>
            <a:pPr lvl="1"/>
            <a:r>
              <a:rPr lang="en-GB" dirty="0"/>
              <a:t>Check values at design point (phi=0.8, sigma=1.1) compared to V1 output</a:t>
            </a:r>
          </a:p>
          <a:p>
            <a:pPr lvl="1"/>
            <a:r>
              <a:rPr lang="en-GB" dirty="0"/>
              <a:t>Error handling</a:t>
            </a:r>
          </a:p>
          <a:p>
            <a:r>
              <a:rPr lang="en-GB" dirty="0"/>
              <a:t>CFD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9C12-442C-4AA6-9DD8-C77F2E524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6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AC4F-8CED-4C60-BA8B-9448C87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CE0-7A07-4560-8906-FE86DC4D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Calculated losses are sensitive to associated loss coefficient</a:t>
            </a:r>
          </a:p>
          <a:p>
            <a:r>
              <a:rPr lang="en-GB" dirty="0" err="1"/>
              <a:t>Endwall</a:t>
            </a:r>
            <a:r>
              <a:rPr lang="en-GB" dirty="0"/>
              <a:t> losses need further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C4E4-1566-4EA3-B44B-A08860CF4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97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Sigma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12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18CEAE96-BFB0-47A7-B4DB-0EE6DB1E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8712"/>
          <a:stretch/>
        </p:blipFill>
        <p:spPr>
          <a:xfrm>
            <a:off x="596562" y="1586627"/>
            <a:ext cx="7950875" cy="4472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DD15C8-AF17-4BA4-8615-94F3C0AD7DD5}"/>
              </a:ext>
            </a:extLst>
          </p:cNvPr>
          <p:cNvSpPr/>
          <p:nvPr/>
        </p:nvSpPr>
        <p:spPr bwMode="auto">
          <a:xfrm>
            <a:off x="2733152" y="1477108"/>
            <a:ext cx="3758083" cy="2280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0.12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0.0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4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9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Phi vs Psi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8D566D02-F151-4EAF-A72F-AD9D929B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3" y="1366510"/>
            <a:ext cx="7569873" cy="4541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F49213-9D67-4494-B5B0-5637F014B050}"/>
              </a:ext>
            </a:extLst>
          </p:cNvPr>
          <p:cNvSpPr/>
          <p:nvPr/>
        </p:nvSpPr>
        <p:spPr bwMode="auto">
          <a:xfrm>
            <a:off x="3516923" y="3627459"/>
            <a:ext cx="4190163" cy="21302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4182A-1129-41B7-88C6-4D9C08F72A65}"/>
              </a:ext>
            </a:extLst>
          </p:cNvPr>
          <p:cNvSpPr/>
          <p:nvPr/>
        </p:nvSpPr>
        <p:spPr bwMode="auto">
          <a:xfrm>
            <a:off x="1316334" y="1366510"/>
            <a:ext cx="6390752" cy="2260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73E53-E0B7-4BC9-A05A-BFC4774A37C9}"/>
              </a:ext>
            </a:extLst>
          </p:cNvPr>
          <p:cNvSpPr/>
          <p:nvPr/>
        </p:nvSpPr>
        <p:spPr bwMode="auto">
          <a:xfrm>
            <a:off x="1078465" y="3627458"/>
            <a:ext cx="2438458" cy="25466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732BA-5E37-4190-B467-8E4BE2DA5269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s/c gives high blade </a:t>
            </a:r>
            <a:r>
              <a:rPr lang="en-GB" dirty="0" err="1"/>
              <a:t>conut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Mean Line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1939332" y="1803220"/>
            <a:ext cx="6677181" cy="4338135"/>
          </a:xfrm>
          <a:prstGeom prst="rect">
            <a:avLst/>
          </a:prstGeom>
        </p:spPr>
      </p:pic>
      <p:pic>
        <p:nvPicPr>
          <p:cNvPr id="6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A7D602CE-321C-40B5-8DE6-B30FA529C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8" t="50248" r="51801" b="4420"/>
          <a:stretch/>
        </p:blipFill>
        <p:spPr bwMode="auto">
          <a:xfrm>
            <a:off x="331594" y="2195761"/>
            <a:ext cx="1607738" cy="194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67E63-61D5-44AE-A0C0-535C8E89C24B}"/>
              </a:ext>
            </a:extLst>
          </p:cNvPr>
          <p:cNvSpPr/>
          <p:nvPr/>
        </p:nvSpPr>
        <p:spPr bwMode="auto">
          <a:xfrm>
            <a:off x="6373948" y="3975668"/>
            <a:ext cx="2438458" cy="21656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E0A8D8B8-BF38-498B-B131-353473BE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2270" r="70815" b="49651"/>
          <a:stretch/>
        </p:blipFill>
        <p:spPr bwMode="auto">
          <a:xfrm>
            <a:off x="6568246" y="3972287"/>
            <a:ext cx="1889090" cy="21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4439D-D797-49B5-900E-74C92AEDF75E}"/>
              </a:ext>
            </a:extLst>
          </p:cNvPr>
          <p:cNvSpPr txBox="1"/>
          <p:nvPr/>
        </p:nvSpPr>
        <p:spPr>
          <a:xfrm>
            <a:off x="2371369" y="5956689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Losses only evaluated at mean line</a:t>
            </a:r>
          </a:p>
        </p:txBody>
      </p:sp>
    </p:spTree>
    <p:extLst>
      <p:ext uri="{BB962C8B-B14F-4D97-AF65-F5344CB8AC3E}">
        <p14:creationId xmlns:p14="http://schemas.microsoft.com/office/powerpoint/2010/main" val="553378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22E61DE6-A061-45B8-9FA6-41D69D08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351"/>
          <a:stretch/>
        </p:blipFill>
        <p:spPr>
          <a:xfrm>
            <a:off x="211015" y="1439791"/>
            <a:ext cx="5738084" cy="3728008"/>
          </a:xfrm>
          <a:prstGeom prst="rect">
            <a:avLst/>
          </a:prstGeom>
        </p:spPr>
      </p:pic>
      <p:pic>
        <p:nvPicPr>
          <p:cNvPr id="9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7E789C8E-8148-42AC-8691-6BDBD6773E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r="8084"/>
          <a:stretch/>
        </p:blipFill>
        <p:spPr bwMode="auto">
          <a:xfrm>
            <a:off x="4036740" y="3245618"/>
            <a:ext cx="4974196" cy="320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6B92-3B03-4297-9F05-EE2F67F47897}"/>
              </a:ext>
            </a:extLst>
          </p:cNvPr>
          <p:cNvSpPr/>
          <p:nvPr/>
        </p:nvSpPr>
        <p:spPr bwMode="auto">
          <a:xfrm>
            <a:off x="7410450" y="4921559"/>
            <a:ext cx="1562100" cy="1457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6D190-7BD7-43C1-B561-183C2293D71B}"/>
              </a:ext>
            </a:extLst>
          </p:cNvPr>
          <p:cNvSpPr txBox="1"/>
          <p:nvPr/>
        </p:nvSpPr>
        <p:spPr>
          <a:xfrm>
            <a:off x="6718017" y="287628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0394D-C522-420E-B977-047B217C8B6D}"/>
              </a:ext>
            </a:extLst>
          </p:cNvPr>
          <p:cNvSpPr txBox="1"/>
          <p:nvPr/>
        </p:nvSpPr>
        <p:spPr>
          <a:xfrm>
            <a:off x="1631382" y="129861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4D99E-5DB9-4BB5-B4B1-6573D5095255}"/>
              </a:ext>
            </a:extLst>
          </p:cNvPr>
          <p:cNvSpPr txBox="1"/>
          <p:nvPr/>
        </p:nvSpPr>
        <p:spPr>
          <a:xfrm>
            <a:off x="384175" y="5304703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Tip losses dominate CRF loss except at extremities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85B5-C260-4CCA-9F9A-F894E9AA2131}"/>
              </a:ext>
            </a:extLst>
          </p:cNvPr>
          <p:cNvSpPr txBox="1"/>
          <p:nvPr/>
        </p:nvSpPr>
        <p:spPr>
          <a:xfrm>
            <a:off x="6438617" y="17108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a second rotor increases loss</a:t>
            </a:r>
          </a:p>
        </p:txBody>
      </p:sp>
    </p:spTree>
    <p:extLst>
      <p:ext uri="{BB962C8B-B14F-4D97-AF65-F5344CB8AC3E}">
        <p14:creationId xmlns:p14="http://schemas.microsoft.com/office/powerpoint/2010/main" val="1910755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510-C788-413E-804F-8C062707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NRF vs CRF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212-D816-4E44-9B72-AFDD91DA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13" name="Content Placeholder 5" descr="Shape, polygon&#10;&#10;Description automatically generated">
            <a:extLst>
              <a:ext uri="{FF2B5EF4-FFF2-40B4-BE49-F238E27FC236}">
                <a16:creationId xmlns:a16="http://schemas.microsoft.com/office/drawing/2014/main" id="{8F126FD3-25FC-4425-9AFC-C07658DD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>
          <a:xfrm>
            <a:off x="4608896" y="1844805"/>
            <a:ext cx="3977556" cy="4472530"/>
          </a:xfrm>
        </p:spPr>
      </p:pic>
      <p:pic>
        <p:nvPicPr>
          <p:cNvPr id="14" name="Content Placeholder 11" descr="Shape, polygon&#10;&#10;Description automatically generated">
            <a:extLst>
              <a:ext uri="{FF2B5EF4-FFF2-40B4-BE49-F238E27FC236}">
                <a16:creationId xmlns:a16="http://schemas.microsoft.com/office/drawing/2014/main" id="{2090526D-625A-4FF8-99C4-54AA6A74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50171"/>
          <a:stretch/>
        </p:blipFill>
        <p:spPr bwMode="auto">
          <a:xfrm>
            <a:off x="491787" y="1844805"/>
            <a:ext cx="3975438" cy="447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A373B4-490F-4558-B493-9E8B5DB248BE}"/>
              </a:ext>
            </a:extLst>
          </p:cNvPr>
          <p:cNvCxnSpPr/>
          <p:nvPr/>
        </p:nvCxnSpPr>
        <p:spPr bwMode="auto">
          <a:xfrm>
            <a:off x="4569882" y="1333500"/>
            <a:ext cx="0" cy="5118101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01F8F-6AC5-4532-A3B2-2424B0068A26}"/>
              </a:ext>
            </a:extLst>
          </p:cNvPr>
          <p:cNvSpPr txBox="1"/>
          <p:nvPr/>
        </p:nvSpPr>
        <p:spPr>
          <a:xfrm>
            <a:off x="2193155" y="1495425"/>
            <a:ext cx="7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NRF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3AF2-73B4-472B-A424-4DD2CB6E3A83}"/>
              </a:ext>
            </a:extLst>
          </p:cNvPr>
          <p:cNvSpPr txBox="1"/>
          <p:nvPr/>
        </p:nvSpPr>
        <p:spPr>
          <a:xfrm>
            <a:off x="6291690" y="14954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CRF</a:t>
            </a:r>
          </a:p>
        </p:txBody>
      </p:sp>
    </p:spTree>
    <p:extLst>
      <p:ext uri="{BB962C8B-B14F-4D97-AF65-F5344CB8AC3E}">
        <p14:creationId xmlns:p14="http://schemas.microsoft.com/office/powerpoint/2010/main" val="1221117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13BF-07C0-451C-B8A4-08431B1B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7305-C663-4739-97DF-E33A9AF59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8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84CFD2B-C75D-48B9-9D24-71C872DD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DD09-E81E-4B66-A9C9-095E369B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WRONG </a:t>
            </a:r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FF8C7-E797-4F33-A8A1-6CE4B5A01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9F221F-D8EE-4822-8EDC-BF829D7F7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62612" y="1708150"/>
            <a:ext cx="6617189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135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078-A27D-463C-9144-4ED84E2D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CRF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528-5D2F-4D48-9A7C-E9D9E30D0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17DB0848-B6F3-4AA4-9300-B64EA0C55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B1B-8B2C-4298-944A-97B62EED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Performance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44836-525B-44B3-BC97-A45BCB3BA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8CAF26-D423-4661-9EA3-1AEDB6F6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909117"/>
            <a:ext cx="8285713" cy="446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5865E-AF43-4996-B1BE-D76C72FF7555}"/>
              </a:ext>
            </a:extLst>
          </p:cNvPr>
          <p:cNvSpPr/>
          <p:nvPr/>
        </p:nvSpPr>
        <p:spPr bwMode="auto">
          <a:xfrm>
            <a:off x="6393687" y="1715162"/>
            <a:ext cx="2321169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11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6C0-F02F-4FCC-B8CC-FF6540B3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NRF -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4EF0-B1CF-4B7E-8CDA-5D21FD2E5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EE2BEB-72D2-4A53-AB17-A5843320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812"/>
            <a:ext cx="7553325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4C0EB-C341-44D8-BE59-DA7B53AE19C1}"/>
              </a:ext>
            </a:extLst>
          </p:cNvPr>
          <p:cNvSpPr/>
          <p:nvPr/>
        </p:nvSpPr>
        <p:spPr bwMode="auto">
          <a:xfrm>
            <a:off x="6987106" y="2829237"/>
            <a:ext cx="2018781" cy="233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Geometry: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tx1"/>
                </a:solidFill>
                <a:latin typeface="Arial" charset="0"/>
              </a:rPr>
              <a:t>D_casing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= 1.4 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D_hub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0.42</a:t>
            </a:r>
            <a:r>
              <a:rPr lang="en-GB" dirty="0">
                <a:solidFill>
                  <a:schemeClr val="tx1"/>
                </a:solidFill>
                <a:latin typeface="Arial" charset="0"/>
              </a:rPr>
              <a:t> m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40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9AB6-0E6B-4056-B6EB-2BC9C95D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BBNRF3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109F-ADB4-4684-832E-7D9F3AD4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F7454E-16BF-47C4-AD2A-7DC461A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96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092-CE1A-4E14-9E9F-9A59FED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150-FDB0-4E16-98B7-04B81E2F4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pic>
        <p:nvPicPr>
          <p:cNvPr id="5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2B1DB-6923-4CA0-8D26-5F9C8F4A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" y="1708150"/>
            <a:ext cx="7553325" cy="4067175"/>
          </a:xfrm>
        </p:spPr>
      </p:pic>
    </p:spTree>
    <p:extLst>
      <p:ext uri="{BB962C8B-B14F-4D97-AF65-F5344CB8AC3E}">
        <p14:creationId xmlns:p14="http://schemas.microsoft.com/office/powerpoint/2010/main" val="218494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00E-BBC6-4893-A19F-0B81761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Bear vs Whittle </a:t>
            </a:r>
            <a:r>
              <a:rPr lang="en-GB" dirty="0" err="1"/>
              <a:t>eVTOL</a:t>
            </a:r>
            <a:r>
              <a:rPr lang="en-GB" dirty="0"/>
              <a:t> – CRF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B41-0710-4EDE-9774-A9BC6188E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AD2A25-BF8B-4FB1-835A-DAE2CB78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r="6736"/>
          <a:stretch/>
        </p:blipFill>
        <p:spPr>
          <a:xfrm>
            <a:off x="384175" y="1386272"/>
            <a:ext cx="5619826" cy="3576253"/>
          </a:xfrm>
          <a:prstGeom prst="rect">
            <a:avLst/>
          </a:prstGeom>
        </p:spPr>
      </p:pic>
      <p:pic>
        <p:nvPicPr>
          <p:cNvPr id="6" name="Content Placeholder 7" descr="Graphical user interface, shape, polygon&#10;&#10;Description automatically generated">
            <a:extLst>
              <a:ext uri="{FF2B5EF4-FFF2-40B4-BE49-F238E27FC236}">
                <a16:creationId xmlns:a16="http://schemas.microsoft.com/office/drawing/2014/main" id="{62C18539-C843-4138-B6C6-9D88F383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36085"/>
          <a:stretch/>
        </p:blipFill>
        <p:spPr bwMode="auto">
          <a:xfrm>
            <a:off x="4172769" y="3174398"/>
            <a:ext cx="3482950" cy="33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43DC-45CF-4A38-BAD5-7E5CDC60866C}"/>
              </a:ext>
            </a:extLst>
          </p:cNvPr>
          <p:cNvSpPr txBox="1"/>
          <p:nvPr/>
        </p:nvSpPr>
        <p:spPr>
          <a:xfrm>
            <a:off x="7702804" y="4539493"/>
            <a:ext cx="10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Whittle </a:t>
            </a:r>
            <a:r>
              <a:rPr lang="en-GB" dirty="0" err="1"/>
              <a:t>eVTOL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F9A38-3CC8-480F-B1A2-362637C5FCB6}"/>
              </a:ext>
            </a:extLst>
          </p:cNvPr>
          <p:cNvSpPr txBox="1"/>
          <p:nvPr/>
        </p:nvSpPr>
        <p:spPr>
          <a:xfrm>
            <a:off x="1146918" y="5300124"/>
            <a:ext cx="226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Geometry has a big effect on loss origins</a:t>
            </a:r>
          </a:p>
        </p:txBody>
      </p:sp>
    </p:spTree>
    <p:extLst>
      <p:ext uri="{BB962C8B-B14F-4D97-AF65-F5344CB8AC3E}">
        <p14:creationId xmlns:p14="http://schemas.microsoft.com/office/powerpoint/2010/main" val="236256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C097-06D6-4375-8504-DF557124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BBCRF3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B1F6-A6A8-49F7-B448-7F67862A6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3B47F71-ADF2-4E9F-893A-08C9B61A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708150"/>
            <a:ext cx="677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DD03-7600-4999-85A3-9407239A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F92C-10C8-43ED-88C3-B53C3ABD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Incorporate spanwise variations into the loss model (integrating up the blades instead of at mean line)</a:t>
            </a:r>
          </a:p>
          <a:p>
            <a:r>
              <a:rPr lang="en-GB" dirty="0"/>
              <a:t>Develop </a:t>
            </a:r>
            <a:r>
              <a:rPr lang="en-GB" dirty="0" err="1"/>
              <a:t>endwall</a:t>
            </a:r>
            <a:r>
              <a:rPr lang="en-GB" dirty="0"/>
              <a:t> loss calculations</a:t>
            </a:r>
          </a:p>
          <a:p>
            <a:r>
              <a:rPr lang="en-GB" dirty="0"/>
              <a:t>Non-isentropic inlet/exit ducts?</a:t>
            </a:r>
          </a:p>
          <a:p>
            <a:r>
              <a:rPr lang="en-GB" dirty="0"/>
              <a:t>Allow capability for inlet/exit swirl</a:t>
            </a:r>
          </a:p>
          <a:p>
            <a:r>
              <a:rPr lang="en-GB" dirty="0"/>
              <a:t>Incorporate a motor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D65F-C82C-4913-B4C6-E456C2FB7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09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51C-99D2-4134-96B8-C1C73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C68A-B7FE-42FD-973F-835A103B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E7E3-9045-400E-A0B0-F0120B91E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4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7B74-DCCC-41CE-9CE9-085562B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Vortex Exponent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6184-BF1B-4BFB-9575-C51E190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SDG: 1 = free, -1 = 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89CA-DD1E-4A47-812E-B9077ACD9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EAE1-B3C3-400B-92FD-56E40AC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1" y="2938394"/>
            <a:ext cx="3486637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07932-84F1-4B66-A91C-7C449F2F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4080843"/>
            <a:ext cx="282932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56BF-C8A6-4C8A-B5BB-193AEAE8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eVTOL</a:t>
            </a:r>
            <a:r>
              <a:rPr lang="en-GB" dirty="0"/>
              <a:t> 2D losses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9786D-02C6-401E-B2B1-76D420F84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44" y="1708150"/>
            <a:ext cx="6729325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2D26-CC85-4489-8C2A-3377FED3C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2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33E-2264-420A-99A5-666C3439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E46-B0AB-44A8-A557-04172786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characteristic of fan using thrust plate at exit to vary flow coefficient</a:t>
            </a:r>
          </a:p>
          <a:p>
            <a:r>
              <a:rPr lang="en-GB" dirty="0"/>
              <a:t>Confirm new motor compatibility (tweak if need be) then print</a:t>
            </a:r>
          </a:p>
          <a:p>
            <a:r>
              <a:rPr lang="en-GB" dirty="0"/>
              <a:t>Assemble flying rig and recalculate system efficiency</a:t>
            </a:r>
          </a:p>
          <a:p>
            <a:r>
              <a:rPr lang="en-GB" dirty="0"/>
              <a:t>Attempt hover with 4x EDF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E732-AE2E-459A-AE84-22A497EA8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78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E72-BC64-4EBD-8F6F-C138645D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Printed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8125083"/>
                  </p:ext>
                </p:extLst>
              </p:nvPr>
            </p:nvGraphicFramePr>
            <p:xfrm>
              <a:off x="384175" y="1695998"/>
              <a:ext cx="3916760" cy="38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16760" cy="3834878"/>
                    </a:xfrm>
                    <a:prstGeom prst="rect">
                      <a:avLst/>
                    </a:prstGeom>
                  </am3d:spPr>
                  <am3d:camera>
                    <am3d:pos x="0" y="0" z="68190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4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1524" ay="-2915693" az="-3032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27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8948BC3F-3EE6-4B0E-9E81-350BC7F5F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175" y="1695998"/>
                <a:ext cx="3916760" cy="383487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7CBF5-60CA-46F3-8759-C288BEC9E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76994" y="6172821"/>
            <a:ext cx="900112" cy="179388"/>
          </a:xfrm>
        </p:spPr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523790"/>
                  </p:ext>
                </p:extLst>
              </p:nvPr>
            </p:nvGraphicFramePr>
            <p:xfrm>
              <a:off x="4459514" y="2014429"/>
              <a:ext cx="4300311" cy="37507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00311" cy="3750751"/>
                    </a:xfrm>
                    <a:prstGeom prst="rect">
                      <a:avLst/>
                    </a:prstGeom>
                  </am3d:spPr>
                  <am3d:camera>
                    <am3d:pos x="0" y="0" z="655640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05" d="1000000"/>
                    <am3d:preTrans dx="2211569" dy="-9677053" dz="7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4102" ay="759953" az="1009316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8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D52B527-7891-43C4-8B63-E2352A9D0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9514" y="2014429"/>
                <a:ext cx="4300311" cy="3750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7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3972-9B73-40C8-A33D-15A0694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Performance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95CE4F1-11E8-4A40-AA81-9AB7EB64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4025" r="7080" b="4459"/>
          <a:stretch/>
        </p:blipFill>
        <p:spPr>
          <a:xfrm>
            <a:off x="109407" y="1433140"/>
            <a:ext cx="8925186" cy="48708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E7D98-C8FE-4735-B0E3-B2D4056A9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872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FEBD-0E54-46C5-8679-C2651E8E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261A-50D6-4920-9821-1D4C5D707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D268E7-5A5E-406D-BC1D-3CA0FF85BE01}"/>
              </a:ext>
            </a:extLst>
          </p:cNvPr>
          <p:cNvSpPr/>
          <p:nvPr/>
        </p:nvSpPr>
        <p:spPr bwMode="auto">
          <a:xfrm>
            <a:off x="1281112" y="1925577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Synchronous vibration of rotor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531A0-9055-4A5E-AA99-0E47984323CD}"/>
              </a:ext>
            </a:extLst>
          </p:cNvPr>
          <p:cNvSpPr/>
          <p:nvPr/>
        </p:nvSpPr>
        <p:spPr bwMode="auto">
          <a:xfrm>
            <a:off x="1281112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Axial movement in motor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29F4C-B232-4807-AEA3-942B50C7E71C}"/>
              </a:ext>
            </a:extLst>
          </p:cNvPr>
          <p:cNvSpPr/>
          <p:nvPr/>
        </p:nvSpPr>
        <p:spPr bwMode="auto">
          <a:xfrm>
            <a:off x="5755307" y="192557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Outsource stator prints, machine rotors from plastic block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105FEA-6438-4258-9F98-7FA0FAEA7D2B}"/>
              </a:ext>
            </a:extLst>
          </p:cNvPr>
          <p:cNvSpPr/>
          <p:nvPr/>
        </p:nvSpPr>
        <p:spPr bwMode="auto">
          <a:xfrm>
            <a:off x="1281111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/>
                </a:solidFill>
                <a:latin typeface="Arial" charset="0"/>
              </a:rPr>
              <a:t>Effect of blade count unknown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E95438-BB80-4A41-A53C-F2FC985F1BBD}"/>
              </a:ext>
            </a:extLst>
          </p:cNvPr>
          <p:cNvSpPr/>
          <p:nvPr/>
        </p:nvSpPr>
        <p:spPr bwMode="auto">
          <a:xfrm>
            <a:off x="5755305" y="3005183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Increase validity of results through using same motor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D18A8-8691-41EA-A3ED-62CAEEC154C2}"/>
              </a:ext>
            </a:extLst>
          </p:cNvPr>
          <p:cNvSpPr/>
          <p:nvPr/>
        </p:nvSpPr>
        <p:spPr bwMode="auto">
          <a:xfrm>
            <a:off x="5755305" y="4084788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Iterate various designs through CFD prior to outsourcing / machining?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D8D12-5036-4552-A728-ED5EBA5B4EE5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>
            <a:off x="3388693" y="2404247"/>
            <a:ext cx="2366614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04985-0865-4C58-B05E-D337591D3D0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>
            <a:off x="3388693" y="3483853"/>
            <a:ext cx="2366612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32A0-6F19-423F-9BA8-76DF872F0E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 bwMode="auto">
          <a:xfrm>
            <a:off x="3388692" y="4563458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5489B-ACA3-469D-9F51-95F72AF4E44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 bwMode="auto">
          <a:xfrm flipH="1">
            <a:off x="3388692" y="2404248"/>
            <a:ext cx="2366615" cy="215921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534235-7143-4AF9-995A-453C82CD6D02}"/>
              </a:ext>
            </a:extLst>
          </p:cNvPr>
          <p:cNvSpPr/>
          <p:nvPr/>
        </p:nvSpPr>
        <p:spPr bwMode="auto">
          <a:xfrm>
            <a:off x="1281111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Outside flying challenges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CE21AA-5C09-4F12-9376-9BCB97F12C79}"/>
              </a:ext>
            </a:extLst>
          </p:cNvPr>
          <p:cNvSpPr/>
          <p:nvPr/>
        </p:nvSpPr>
        <p:spPr bwMode="auto">
          <a:xfrm>
            <a:off x="5755305" y="5164392"/>
            <a:ext cx="2107581" cy="9573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chemeClr val="tx1"/>
                </a:solidFill>
                <a:latin typeface="Arial" charset="0"/>
              </a:rPr>
              <a:t>(enter solution here)</a:t>
            </a: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8091B-097B-45FC-BCC9-E3393E220EA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3388692" y="5643062"/>
            <a:ext cx="2366613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63E8-83BA-4ED5-BF30-C072B708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5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8C2-EF24-4991-B43E-41574FB2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(Test existing design?)</a:t>
            </a:r>
          </a:p>
          <a:p>
            <a:r>
              <a:rPr lang="en-GB" dirty="0"/>
              <a:t>Vary inlet/outlet to assess any performance change</a:t>
            </a:r>
          </a:p>
          <a:p>
            <a:pPr lvl="1"/>
            <a:r>
              <a:rPr lang="en-GB" dirty="0"/>
              <a:t>Low HTR design at low Re (JSE demonstrated off-design results)</a:t>
            </a:r>
          </a:p>
          <a:p>
            <a:r>
              <a:rPr lang="en-GB" dirty="0"/>
              <a:t>Continue investigating literature</a:t>
            </a:r>
          </a:p>
          <a:p>
            <a:r>
              <a:rPr lang="en-GB" dirty="0"/>
              <a:t>Cement premise of project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DFCB-823C-4E23-B955-36B7B143A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15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060991-DEC9-4119-B4E0-D7E42DFCA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1" t="15978" r="25744" b="20262"/>
          <a:stretch/>
        </p:blipFill>
        <p:spPr>
          <a:xfrm>
            <a:off x="2642839" y="2819918"/>
            <a:ext cx="1547304" cy="345631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FB9090-66B6-46B2-B115-A21488FB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056" r="13981"/>
          <a:stretch/>
        </p:blipFill>
        <p:spPr>
          <a:xfrm>
            <a:off x="327868" y="1621085"/>
            <a:ext cx="2314971" cy="292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27F64-D870-4541-AC78-3C7CBC9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Design using SDG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5EBD5-42D1-41F4-A640-E4FEAFA0B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9027F8B-05F0-401D-85F7-078C92BD6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58599"/>
                  </p:ext>
                </p:extLst>
              </p:nvPr>
            </p:nvGraphicFramePr>
            <p:xfrm>
              <a:off x="4572000" y="2605670"/>
              <a:ext cx="3849128" cy="3718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9524" r="-371875" b="-8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111290" r="-371875" b="-8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R_Lean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7285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R_Sweep</a:t>
                          </a:r>
                          <a:endParaRPr lang="en-GB" sz="19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92846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406349" r="-371875" b="-49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410555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Thrust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i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088214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Stage loading (</a:t>
                          </a:r>
                          <a:r>
                            <a:rPr lang="en-GB" sz="1900" dirty="0" err="1">
                              <a:solidFill>
                                <a:srgbClr val="00B050"/>
                              </a:solidFill>
                            </a:rPr>
                            <a:t>tt</a:t>
                          </a:r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347273" r="-371875" b="-12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0.265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039203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Fan speed</a:t>
                          </a:r>
                          <a:r>
                            <a:rPr lang="en-GB" sz="1900" baseline="0" dirty="0">
                              <a:solidFill>
                                <a:srgbClr val="00B050"/>
                              </a:solidFill>
                            </a:rPr>
                            <a:t> </a:t>
                          </a:r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875" t="-793548" r="-371875" b="-1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7977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Blades [R,S]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GB" sz="19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>
                              <a:solidFill>
                                <a:srgbClr val="00B050"/>
                              </a:solidFill>
                            </a:rPr>
                            <a:t>[11,10]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0486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7B51F7-89E6-48B3-92BC-9521BE9B62D7}"/>
              </a:ext>
            </a:extLst>
          </p:cNvPr>
          <p:cNvSpPr txBox="1"/>
          <p:nvPr/>
        </p:nvSpPr>
        <p:spPr>
          <a:xfrm>
            <a:off x="5191871" y="1621085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Inputs</a:t>
            </a:r>
          </a:p>
          <a:p>
            <a:r>
              <a:rPr lang="en-GB" dirty="0">
                <a:solidFill>
                  <a:srgbClr val="00B05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072330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343A-3E87-431D-B0F0-A772B3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D968-2F4A-4ED8-A3F6-F1EFDFCA0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63B326D-5B68-40D0-B1CD-94F2A7F7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"/>
          <a:stretch/>
        </p:blipFill>
        <p:spPr>
          <a:xfrm>
            <a:off x="141173" y="1534339"/>
            <a:ext cx="8861654" cy="4917262"/>
          </a:xfrm>
        </p:spPr>
      </p:pic>
    </p:spTree>
    <p:extLst>
      <p:ext uri="{BB962C8B-B14F-4D97-AF65-F5344CB8AC3E}">
        <p14:creationId xmlns:p14="http://schemas.microsoft.com/office/powerpoint/2010/main" val="2383444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AAEF-F4D7-4A03-BD39-59D4F4A6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Sweep and Lean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9021610"/>
                  </p:ext>
                </p:extLst>
              </p:nvPr>
            </p:nvGraphicFramePr>
            <p:xfrm>
              <a:off x="4456007" y="2437738"/>
              <a:ext cx="3406881" cy="25493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6881" cy="2549367"/>
                    </a:xfrm>
                    <a:prstGeom prst="rect">
                      <a:avLst/>
                    </a:prstGeom>
                  </am3d:spPr>
                  <am3d:camera>
                    <am3d:pos x="0" y="0" z="52013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59" d="1000000"/>
                    <am3d:preTrans dx="-35695886" dy="-18371144" dz="-3205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6192375" ay="-4840298" az="6202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40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3069B10F-6051-4B16-B261-C69EEA54A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007" y="2437738"/>
                <a:ext cx="3406881" cy="25493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9B69-4ACB-4920-90F4-214BC57AF8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07BDE-05A8-443A-A1D0-2CF90CDD407F}"/>
              </a:ext>
            </a:extLst>
          </p:cNvPr>
          <p:cNvSpPr/>
          <p:nvPr/>
        </p:nvSpPr>
        <p:spPr bwMode="auto">
          <a:xfrm>
            <a:off x="1165119" y="2044784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Sweep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quadratic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D5370D-22C0-43B0-ADE0-9089456DB3B2}"/>
              </a:ext>
            </a:extLst>
          </p:cNvPr>
          <p:cNvSpPr/>
          <p:nvPr/>
        </p:nvSpPr>
        <p:spPr bwMode="auto">
          <a:xfrm>
            <a:off x="1165119" y="3267242"/>
            <a:ext cx="2737808" cy="10614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Lean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Parab</a:t>
            </a:r>
            <a:r>
              <a:rPr lang="en-GB" dirty="0"/>
              <a:t>olic, quartic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20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3985D-BE85-4E12-AF5D-6457700D4997}"/>
              </a:ext>
            </a:extLst>
          </p:cNvPr>
          <p:cNvSpPr txBox="1"/>
          <p:nvPr/>
        </p:nvSpPr>
        <p:spPr>
          <a:xfrm>
            <a:off x="5168774" y="5176235"/>
            <a:ext cx="293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Radial view from annulus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98A3B-6B2C-48D0-AC42-B1ECF7668A25}"/>
              </a:ext>
            </a:extLst>
          </p:cNvPr>
          <p:cNvCxnSpPr>
            <a:cxnSpLocks/>
          </p:cNvCxnSpPr>
          <p:nvPr/>
        </p:nvCxnSpPr>
        <p:spPr bwMode="auto">
          <a:xfrm>
            <a:off x="6635159" y="3700336"/>
            <a:ext cx="127393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76CC1F-E8A1-4E06-9128-79D1600170CC}"/>
              </a:ext>
            </a:extLst>
          </p:cNvPr>
          <p:cNvSpPr txBox="1"/>
          <p:nvPr/>
        </p:nvSpPr>
        <p:spPr>
          <a:xfrm>
            <a:off x="6876350" y="3236439"/>
            <a:ext cx="7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50556-E2AF-4E08-A8E5-8F0923852676}"/>
              </a:ext>
            </a:extLst>
          </p:cNvPr>
          <p:cNvSpPr txBox="1"/>
          <p:nvPr/>
        </p:nvSpPr>
        <p:spPr>
          <a:xfrm>
            <a:off x="830582" y="5176235"/>
            <a:ext cx="34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Suitable values chosen from Taylor &amp; Miller (2015)</a:t>
            </a:r>
          </a:p>
        </p:txBody>
      </p:sp>
    </p:spTree>
    <p:extLst>
      <p:ext uri="{BB962C8B-B14F-4D97-AF65-F5344CB8AC3E}">
        <p14:creationId xmlns:p14="http://schemas.microsoft.com/office/powerpoint/2010/main" val="24711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873B-B7BF-4E04-B9C1-1E3E4897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Finalised 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F1D1-CF55-45C0-88E4-9765EF0BF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2847091"/>
                  </p:ext>
                </p:extLst>
              </p:nvPr>
            </p:nvGraphicFramePr>
            <p:xfrm>
              <a:off x="1439808" y="785169"/>
              <a:ext cx="6264381" cy="5198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64381" cy="5198103"/>
                    </a:xfrm>
                    <a:prstGeom prst="rect">
                      <a:avLst/>
                    </a:prstGeom>
                  </am3d:spPr>
                  <am3d:camera>
                    <am3d:pos x="0" y="0" z="6813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5" d="1000000"/>
                    <am3d:preTrans dx="0" dy="-302611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5606" ay="-3028908" az="-17512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25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08F30AAC-3182-43AA-9BAF-40C7CD5D5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808" y="785169"/>
                <a:ext cx="6264381" cy="5198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F081-EFD5-4A1B-9846-03B66385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to .</a:t>
            </a:r>
            <a:r>
              <a:rPr lang="en-GB" dirty="0" err="1"/>
              <a:t>stl</a:t>
            </a:r>
            <a:r>
              <a:rPr lang="en-GB" dirty="0"/>
              <a:t> for 3D Printer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AADBC8-B720-4760-A8E1-F97CDDC96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502695"/>
              </p:ext>
            </p:extLst>
          </p:nvPr>
        </p:nvGraphicFramePr>
        <p:xfrm>
          <a:off x="384175" y="1708150"/>
          <a:ext cx="8374063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D56C-27F6-43CF-AED0-58B68950F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1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3A2D-2B6C-445F-A6F6-C8D288FD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BE4971-0B1B-48A8-B0F7-2B8B5D834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910" y="1708150"/>
            <a:ext cx="6888593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F380-F24A-4CB0-8646-1FC1D687B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5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3552-990E-4F44-989E-1AB8B1FC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 3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96D-E95F-43F0-A146-1A2697E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Tweak design if necessary</a:t>
            </a:r>
          </a:p>
          <a:p>
            <a:r>
              <a:rPr lang="en-GB" dirty="0"/>
              <a:t>Print 4x rotors</a:t>
            </a:r>
          </a:p>
          <a:p>
            <a:pPr lvl="1"/>
            <a:r>
              <a:rPr lang="en-GB" dirty="0"/>
              <a:t>Check whether stators, shrouds etc also need printing</a:t>
            </a:r>
          </a:p>
          <a:p>
            <a:r>
              <a:rPr lang="en-GB" dirty="0"/>
              <a:t>Continue exploring literature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A3F6-0D41-4BD8-98E4-57AAB14B6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8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1" cy="1551244"/>
            <a:chOff x="5610187" y="1916347"/>
            <a:chExt cx="4008812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7" y="1916347"/>
              <a:ext cx="4008812" cy="1319939"/>
              <a:chOff x="7390189" y="3708693"/>
              <a:chExt cx="4008812" cy="1319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3" y="4368378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E3DE-6BA0-468C-94EF-27618346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Whittle </a:t>
            </a:r>
            <a:r>
              <a:rPr lang="en-GB" dirty="0" err="1"/>
              <a:t>eVTOL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E0ABE-E18D-472B-B0E6-E7CE5E7B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823" y="1708150"/>
            <a:ext cx="5844766" cy="4067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66CD-12AC-4835-9532-02BA874E8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18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9-10AB-4331-A157-3C5E077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NRF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E7B9-E596-4513-BB8B-38816CCF4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6D0EC9-E37C-4038-9345-AD61070F9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50820"/>
            <a:ext cx="8374063" cy="37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F02C-F085-4641-918A-B1860D38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comparison with V1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3356F5E-30A4-463D-9E2B-D547D8D5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4877" r="61415" b="49632"/>
          <a:stretch/>
        </p:blipFill>
        <p:spPr>
          <a:xfrm>
            <a:off x="5355772" y="1446245"/>
            <a:ext cx="3149934" cy="25472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2308C-2666-41ED-9D27-C6DE23DD4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4DBBB7-96A1-4D97-9A93-5B8FCCC08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56"/>
          <a:stretch/>
        </p:blipFill>
        <p:spPr bwMode="auto">
          <a:xfrm>
            <a:off x="309531" y="2514715"/>
            <a:ext cx="4563671" cy="3163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8366B5E-B163-4567-A8DF-256FAE6C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1" t="48233" r="6437" b="6343"/>
          <a:stretch/>
        </p:blipFill>
        <p:spPr bwMode="auto">
          <a:xfrm>
            <a:off x="5421087" y="4096604"/>
            <a:ext cx="3019304" cy="23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782B1-A276-45B6-955E-E2A8755C540C}"/>
              </a:ext>
            </a:extLst>
          </p:cNvPr>
          <p:cNvCxnSpPr/>
          <p:nvPr/>
        </p:nvCxnSpPr>
        <p:spPr bwMode="auto">
          <a:xfrm>
            <a:off x="4873202" y="1343608"/>
            <a:ext cx="0" cy="5421086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E71D1-E432-40BB-9573-19122351C905}"/>
              </a:ext>
            </a:extLst>
          </p:cNvPr>
          <p:cNvSpPr txBox="1"/>
          <p:nvPr/>
        </p:nvSpPr>
        <p:spPr>
          <a:xfrm>
            <a:off x="1884784" y="1586204"/>
            <a:ext cx="81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2A9DC-D3EB-4DB7-A043-8D42C1157D9B}"/>
              </a:ext>
            </a:extLst>
          </p:cNvPr>
          <p:cNvSpPr txBox="1"/>
          <p:nvPr/>
        </p:nvSpPr>
        <p:spPr>
          <a:xfrm>
            <a:off x="5696241" y="2052735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10C1E-D76C-4753-AA7F-9BA4BD88D75F}"/>
              </a:ext>
            </a:extLst>
          </p:cNvPr>
          <p:cNvSpPr txBox="1"/>
          <p:nvPr/>
        </p:nvSpPr>
        <p:spPr>
          <a:xfrm>
            <a:off x="1511559" y="6090205"/>
            <a:ext cx="199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Happy days</a:t>
            </a:r>
          </a:p>
        </p:txBody>
      </p:sp>
    </p:spTree>
    <p:extLst>
      <p:ext uri="{BB962C8B-B14F-4D97-AF65-F5344CB8AC3E}">
        <p14:creationId xmlns:p14="http://schemas.microsoft.com/office/powerpoint/2010/main" val="418101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74CD-6337-44E5-BDA9-E58704D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point CRF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CD9888-9655-4643-8E5C-DB1B80DF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1854114"/>
            <a:ext cx="8374063" cy="377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E68C-D56F-4B4F-B9D9-223449DCF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76095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10996</TotalTime>
  <Words>3117</Words>
  <Application>Microsoft Office PowerPoint</Application>
  <PresentationFormat>On-screen Show (4:3)</PresentationFormat>
  <Paragraphs>594</Paragraphs>
  <Slides>67</Slides>
  <Notes>36</Notes>
  <HiddenSlides>46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Cambria Math</vt:lpstr>
      <vt:lpstr>blank</vt:lpstr>
      <vt:lpstr>Propulsion Systems for e-VTOL aircraft </vt:lpstr>
      <vt:lpstr>eVTOL 1D losses</vt:lpstr>
      <vt:lpstr>WRONG eVTOL 2D losses</vt:lpstr>
      <vt:lpstr>eVTOL 2D losses</vt:lpstr>
      <vt:lpstr>2D Whittle </vt:lpstr>
      <vt:lpstr>2D Whittle eVTOL</vt:lpstr>
      <vt:lpstr>Design point NRF</vt:lpstr>
      <vt:lpstr>Design point comparison with V1</vt:lpstr>
      <vt:lpstr>Design point CRF</vt:lpstr>
      <vt:lpstr>CRF</vt:lpstr>
      <vt:lpstr>CRF</vt:lpstr>
      <vt:lpstr>CRF</vt:lpstr>
      <vt:lpstr>eVTOL 2D losses</vt:lpstr>
      <vt:lpstr>eVTOL phi sig</vt:lpstr>
      <vt:lpstr>eVTOL phi psi</vt:lpstr>
      <vt:lpstr>eVTOL dH</vt:lpstr>
      <vt:lpstr>BB – 2D losses</vt:lpstr>
      <vt:lpstr>BB phi sig</vt:lpstr>
      <vt:lpstr>BB phi psi</vt:lpstr>
      <vt:lpstr>BB dH</vt:lpstr>
      <vt:lpstr>V2 Progress</vt:lpstr>
      <vt:lpstr>Assessing Model</vt:lpstr>
      <vt:lpstr>Comments</vt:lpstr>
      <vt:lpstr>NRF Phi vs Sigma</vt:lpstr>
      <vt:lpstr>NRF Phi vs Psi</vt:lpstr>
      <vt:lpstr>NRF Mean Line Losses</vt:lpstr>
      <vt:lpstr>NRF vs CRF Losses</vt:lpstr>
      <vt:lpstr>NRF vs CRF</vt:lpstr>
      <vt:lpstr>CRF Losses</vt:lpstr>
      <vt:lpstr>CRF 3</vt:lpstr>
      <vt:lpstr>Blue Bear NRF Performance Characteristics</vt:lpstr>
      <vt:lpstr>Blue Bear NRF - Losses</vt:lpstr>
      <vt:lpstr>BBNRF3</vt:lpstr>
      <vt:lpstr>BBCRF1</vt:lpstr>
      <vt:lpstr>Blue Bear vs Whittle eVTOL – CRF Losses</vt:lpstr>
      <vt:lpstr>BBCRF3</vt:lpstr>
      <vt:lpstr>Next steps</vt:lpstr>
      <vt:lpstr>PowerPoint Presentation</vt:lpstr>
      <vt:lpstr>Vortex Exponent</vt:lpstr>
      <vt:lpstr>Next Steps</vt:lpstr>
      <vt:lpstr>Printed Design</vt:lpstr>
      <vt:lpstr>Design Performance</vt:lpstr>
      <vt:lpstr>Concerns</vt:lpstr>
      <vt:lpstr>Week 5 Plans</vt:lpstr>
      <vt:lpstr>MATLAB Design using SDG Code</vt:lpstr>
      <vt:lpstr>Performance Overview</vt:lpstr>
      <vt:lpstr>Adding Sweep and Lean</vt:lpstr>
      <vt:lpstr>Finalised Rotor</vt:lpstr>
      <vt:lpstr>MATLAB to .stl for 3D Printer</vt:lpstr>
      <vt:lpstr>Week 3 Plans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Sam Drury</cp:lastModifiedBy>
  <cp:revision>1601</cp:revision>
  <cp:lastPrinted>2012-12-13T15:48:07Z</cp:lastPrinted>
  <dcterms:created xsi:type="dcterms:W3CDTF">2008-03-27T10:29:55Z</dcterms:created>
  <dcterms:modified xsi:type="dcterms:W3CDTF">2021-02-17T00:44:03Z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